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98A12-6114-42D3-9D0D-D7E63D67D03E}" type="datetimeFigureOut">
              <a:rPr lang="en-US" smtClean="0"/>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5E38-50B9-44B6-A80B-0347749194E5}" type="slidenum">
              <a:rPr lang="en-US" smtClean="0"/>
              <a:t>‹#›</a:t>
            </a:fld>
            <a:endParaRPr lang="en-US"/>
          </a:p>
        </p:txBody>
      </p:sp>
    </p:spTree>
    <p:extLst>
      <p:ext uri="{BB962C8B-B14F-4D97-AF65-F5344CB8AC3E}">
        <p14:creationId xmlns:p14="http://schemas.microsoft.com/office/powerpoint/2010/main" val="2296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8FBA7-4EB5-4AC1-9AE0-E4D3A8CAFC8B}" type="slidenum">
              <a:rPr lang="en-US" smtClean="0"/>
              <a:t>8</a:t>
            </a:fld>
            <a:endParaRPr lang="en-US"/>
          </a:p>
        </p:txBody>
      </p:sp>
    </p:spTree>
    <p:extLst>
      <p:ext uri="{BB962C8B-B14F-4D97-AF65-F5344CB8AC3E}">
        <p14:creationId xmlns:p14="http://schemas.microsoft.com/office/powerpoint/2010/main" val="3599825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1668BB-DBBC-49D6-A01B-4E9997B4A69B}" type="datetimeFigureOut">
              <a:rPr lang="en-US" smtClean="0"/>
              <a:t>12/11/2018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A3104FF-F2CF-42D9-83FC-46FAB98340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104FF-F2CF-42D9-83FC-46FAB98340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104FF-F2CF-42D9-83FC-46FAB98340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104FF-F2CF-42D9-83FC-46FAB983405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104FF-F2CF-42D9-83FC-46FAB983405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104FF-F2CF-42D9-83FC-46FAB983405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A3104FF-F2CF-42D9-83FC-46FAB983405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3104FF-F2CF-42D9-83FC-46FAB983405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1668BB-DBBC-49D6-A01B-4E9997B4A69B}" type="datetimeFigureOut">
              <a:rPr lang="en-US" smtClean="0"/>
              <a:t>12/11/2018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3104FF-F2CF-42D9-83FC-46FAB98340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1668BB-DBBC-49D6-A01B-4E9997B4A69B}" type="datetimeFigureOut">
              <a:rPr lang="en-US" smtClean="0"/>
              <a:t>12/11/2018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104FF-F2CF-42D9-83FC-46FAB983405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1668BB-DBBC-49D6-A01B-4E9997B4A69B}" type="datetimeFigureOut">
              <a:rPr lang="en-US" smtClean="0"/>
              <a:t>12/11/2018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A3104FF-F2CF-42D9-83FC-46FAB983405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1668BB-DBBC-49D6-A01B-4E9997B4A69B}" type="datetimeFigureOut">
              <a:rPr lang="en-US" smtClean="0"/>
              <a:t>12/11/2018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3104FF-F2CF-42D9-83FC-46FAB98340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Industrial Engineering</a:t>
            </a:r>
            <a:br>
              <a:rPr lang="en-US" dirty="0"/>
            </a:br>
            <a:r>
              <a:rPr lang="en-US" dirty="0"/>
              <a:t>&amp; Management</a:t>
            </a:r>
            <a:br>
              <a:rPr lang="en-US" dirty="0"/>
            </a:br>
            <a:r>
              <a:rPr lang="en-US" dirty="0"/>
              <a:t>lesson(6</a:t>
            </a:r>
            <a:r>
              <a:rPr lang="en-US" dirty="0" smtClean="0"/>
              <a:t>)</a:t>
            </a:r>
            <a:endParaRPr lang="en-US" dirty="0"/>
          </a:p>
        </p:txBody>
      </p:sp>
    </p:spTree>
    <p:extLst>
      <p:ext uri="{BB962C8B-B14F-4D97-AF65-F5344CB8AC3E}">
        <p14:creationId xmlns:p14="http://schemas.microsoft.com/office/powerpoint/2010/main" val="316370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21491"/>
          </a:xfrm>
        </p:spPr>
        <p:txBody>
          <a:bodyPr>
            <a:normAutofit fontScale="77500" lnSpcReduction="20000"/>
          </a:bodyPr>
          <a:lstStyle/>
          <a:p>
            <a:pPr marL="109728" indent="0">
              <a:buNone/>
            </a:pPr>
            <a:r>
              <a:rPr lang="en-US" sz="4400" b="1" u="sng" dirty="0">
                <a:solidFill>
                  <a:srgbClr val="FF0000"/>
                </a:solidFill>
              </a:rPr>
              <a:t>PROCESS ENGINEERING </a:t>
            </a:r>
            <a:r>
              <a:rPr lang="en-US" sz="4400" b="1" u="sng" dirty="0" smtClean="0">
                <a:solidFill>
                  <a:srgbClr val="FF0000"/>
                </a:solidFill>
              </a:rPr>
              <a:t>ECONOMICS</a:t>
            </a:r>
          </a:p>
          <a:p>
            <a:pPr marL="109728" indent="0">
              <a:buNone/>
            </a:pPr>
            <a:endParaRPr lang="en-US" sz="4400" b="1" u="sng" dirty="0">
              <a:solidFill>
                <a:srgbClr val="FF0000"/>
              </a:solidFill>
            </a:endParaRPr>
          </a:p>
          <a:p>
            <a:pPr marL="109728" indent="0" algn="just">
              <a:buNone/>
            </a:pPr>
            <a:r>
              <a:rPr lang="en-US" dirty="0"/>
              <a:t>Economics is ever present in our lives because we earn money from our jobs and we spend money allocated by our personal budgets for housing, clothing, transportation, entertainment, etc. We spend money for these items based upon the perceived economic utility. Further, economics is the engine that drives industry</a:t>
            </a:r>
            <a:r>
              <a:rPr lang="en-US" dirty="0" smtClean="0"/>
              <a:t>.</a:t>
            </a:r>
            <a:r>
              <a:rPr lang="ar-SA" dirty="0"/>
              <a:t> </a:t>
            </a:r>
            <a:endParaRPr lang="en-US" dirty="0"/>
          </a:p>
          <a:p>
            <a:pPr marL="109728" indent="0" algn="just">
              <a:buNone/>
            </a:pPr>
            <a:r>
              <a:rPr lang="en-US" dirty="0"/>
              <a:t>Chemical engineers in the performance of their jobs will employ economics in the preparation of capital cost estimates, operating </a:t>
            </a:r>
            <a:r>
              <a:rPr lang="en-US" dirty="0" smtClean="0"/>
              <a:t>expense estimates</a:t>
            </a:r>
            <a:r>
              <a:rPr lang="en-US" dirty="0"/>
              <a:t>, profitability analyses including the time value of money, feasibility studies, and to perform sensitivity and uncertainty analyses considering many alternatives. To move up the management ladder, they must have a working knowledge of balance sheets, income statements, and financial analyses of a corporate venture</a:t>
            </a:r>
            <a:r>
              <a:rPr lang="en-US" dirty="0" smtClean="0"/>
              <a:t>.</a:t>
            </a:r>
            <a:r>
              <a:rPr lang="ar-SA" dirty="0" smtClean="0"/>
              <a:t>.</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10</a:t>
            </a:fld>
            <a:endParaRPr lang="en-US"/>
          </a:p>
        </p:txBody>
      </p:sp>
    </p:spTree>
    <p:extLst>
      <p:ext uri="{BB962C8B-B14F-4D97-AF65-F5344CB8AC3E}">
        <p14:creationId xmlns:p14="http://schemas.microsoft.com/office/powerpoint/2010/main" val="11333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a:t>A business plan must be developed before any funds are sought for a </a:t>
            </a:r>
            <a:r>
              <a:rPr lang="en-US" dirty="0" smtClean="0"/>
              <a:t>new product </a:t>
            </a:r>
            <a:r>
              <a:rPr lang="en-US" dirty="0"/>
              <a:t>or venture. </a:t>
            </a:r>
            <a:endParaRPr lang="en-US" dirty="0" smtClean="0"/>
          </a:p>
          <a:p>
            <a:pPr marL="109728" indent="0">
              <a:buNone/>
            </a:pPr>
            <a:r>
              <a:rPr lang="en-US" dirty="0" smtClean="0"/>
              <a:t>The </a:t>
            </a:r>
            <a:r>
              <a:rPr lang="en-US" dirty="0"/>
              <a:t>capital budgeting function may be divided into several categories depending upon the time frame </a:t>
            </a:r>
            <a:r>
              <a:rPr lang="en-US" dirty="0" smtClean="0"/>
              <a:t>involved Strategic </a:t>
            </a:r>
            <a:r>
              <a:rPr lang="en-US" dirty="0"/>
              <a:t>planning involves setting the goals, objectives, and broad business plans for a </a:t>
            </a:r>
            <a:r>
              <a:rPr lang="en-US" dirty="0" smtClean="0"/>
              <a:t>5 </a:t>
            </a:r>
            <a:r>
              <a:rPr lang="en-US" dirty="0"/>
              <a:t>to </a:t>
            </a:r>
            <a:r>
              <a:rPr lang="en-US" dirty="0" smtClean="0"/>
              <a:t>10year </a:t>
            </a:r>
            <a:r>
              <a:rPr lang="en-US" dirty="0"/>
              <a:t>time period in the future</a:t>
            </a:r>
            <a:r>
              <a:rPr lang="en-US" dirty="0" smtClean="0"/>
              <a:t>.. </a:t>
            </a:r>
            <a:r>
              <a:rPr lang="en-US" dirty="0"/>
              <a:t>Tactical planning involves the detailing of the strategic planning for say 2–5 years in the future.</a:t>
            </a:r>
          </a:p>
          <a:p>
            <a:pPr marL="109728" indent="0">
              <a:buNone/>
            </a:pPr>
            <a:r>
              <a:rPr lang="en-US" dirty="0"/>
              <a:t>. Capital budgeting involves a request, analysis, and approval of expenditures for the coming year</a:t>
            </a:r>
            <a:r>
              <a:rPr lang="en-US" b="1" dirty="0"/>
              <a:t>.</a:t>
            </a:r>
          </a:p>
          <a:p>
            <a:pPr marL="109728" indent="0">
              <a:buNone/>
            </a:pPr>
            <a:r>
              <a:rPr lang="en-US" dirty="0"/>
              <a:t>Business plans minimally consist of the following information along with a projected timetable:</a:t>
            </a:r>
          </a:p>
          <a:p>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11</a:t>
            </a:fld>
            <a:endParaRPr lang="en-US"/>
          </a:p>
        </p:txBody>
      </p:sp>
    </p:spTree>
    <p:extLst>
      <p:ext uri="{BB962C8B-B14F-4D97-AF65-F5344CB8AC3E}">
        <p14:creationId xmlns:p14="http://schemas.microsoft.com/office/powerpoint/2010/main" val="386519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20000"/>
          </a:bodyPr>
          <a:lstStyle/>
          <a:p>
            <a:pPr marL="109728" indent="0">
              <a:buNone/>
            </a:pPr>
            <a:r>
              <a:rPr lang="en-US" b="1" u="sng" dirty="0"/>
              <a:t>Charts for medium and large industry</a:t>
            </a:r>
            <a:r>
              <a:rPr lang="en-US" b="1" u="sng" dirty="0" smtClean="0"/>
              <a:t>:</a:t>
            </a:r>
          </a:p>
          <a:p>
            <a:pPr marL="109728" indent="0">
              <a:buNone/>
            </a:pPr>
            <a:endParaRPr lang="en-US" b="1" u="sng" dirty="0"/>
          </a:p>
          <a:p>
            <a:pPr marL="109728" indent="0">
              <a:buNone/>
            </a:pPr>
            <a:r>
              <a:rPr lang="en-US" dirty="0"/>
              <a:t>Organization charts for medium, and large industries are given hereunder. However these can vary from organization to organization depending upon the factors.</a:t>
            </a:r>
          </a:p>
          <a:p>
            <a:pPr marL="109728" indent="0">
              <a:buNone/>
            </a:pPr>
            <a:r>
              <a:rPr lang="en-US" b="1" dirty="0"/>
              <a:t>(a) For medium industry. </a:t>
            </a:r>
            <a:r>
              <a:rPr lang="en-US" dirty="0"/>
              <a:t>For a medium size industry, a sample chart for management is given at following figure. Layout given in that figure is for a medium sized concern controlled by the board of directors, who act through a managing director. Here the activities of the concern are divided into various sections namely: sales, office, works, inspection and design, with a departmental head in each</a:t>
            </a:r>
            <a:r>
              <a:rPr lang="en-US" dirty="0" smtClean="0"/>
              <a:t>.</a:t>
            </a:r>
            <a:r>
              <a:rPr lang="ar-SA" dirty="0" smtClean="0"/>
              <a:t>.</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2</a:t>
            </a:fld>
            <a:endParaRPr lang="en-US"/>
          </a:p>
        </p:txBody>
      </p:sp>
    </p:spTree>
    <p:extLst>
      <p:ext uri="{BB962C8B-B14F-4D97-AF65-F5344CB8AC3E}">
        <p14:creationId xmlns:p14="http://schemas.microsoft.com/office/powerpoint/2010/main" val="55435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20090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91BBA91-D9FC-47CC-913E-E61311D3F80C}" type="slidenum">
              <a:rPr lang="en-US" smtClean="0"/>
              <a:t>3</a:t>
            </a:fld>
            <a:endParaRPr lang="en-US"/>
          </a:p>
        </p:txBody>
      </p:sp>
      <p:sp>
        <p:nvSpPr>
          <p:cNvPr id="6" name="Rectangle 5"/>
          <p:cNvSpPr/>
          <p:nvPr/>
        </p:nvSpPr>
        <p:spPr>
          <a:xfrm>
            <a:off x="2286000" y="5754193"/>
            <a:ext cx="5562600" cy="369332"/>
          </a:xfrm>
          <a:prstGeom prst="rect">
            <a:avLst/>
          </a:prstGeom>
        </p:spPr>
        <p:txBody>
          <a:bodyPr wrap="square">
            <a:spAutoFit/>
          </a:bodyPr>
          <a:lstStyle/>
          <a:p>
            <a:r>
              <a:rPr lang="en-US" b="1" dirty="0"/>
              <a:t>Fig : Organization chart of medium industry</a:t>
            </a:r>
            <a:endParaRPr lang="en-US" dirty="0"/>
          </a:p>
        </p:txBody>
      </p:sp>
    </p:spTree>
    <p:extLst>
      <p:ext uri="{BB962C8B-B14F-4D97-AF65-F5344CB8AC3E}">
        <p14:creationId xmlns:p14="http://schemas.microsoft.com/office/powerpoint/2010/main" val="119621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943600"/>
          </a:xfrm>
        </p:spPr>
        <p:txBody>
          <a:bodyPr>
            <a:normAutofit/>
          </a:bodyPr>
          <a:lstStyle/>
          <a:p>
            <a:pPr marL="109728" indent="0">
              <a:buNone/>
            </a:pPr>
            <a:endParaRPr lang="en-US" dirty="0" smtClean="0"/>
          </a:p>
          <a:p>
            <a:pPr marL="109728" indent="0">
              <a:buNone/>
            </a:pPr>
            <a:endParaRPr lang="en-US" dirty="0"/>
          </a:p>
          <a:p>
            <a:pPr marL="109728" indent="0" algn="just">
              <a:buNone/>
            </a:pPr>
            <a:r>
              <a:rPr lang="en-US" dirty="0" smtClean="0"/>
              <a:t>This </a:t>
            </a:r>
            <a:r>
              <a:rPr lang="en-US" dirty="0"/>
              <a:t>structure is designed to permit the managing director some help from over – work of his authority while still handling control. </a:t>
            </a:r>
            <a:endParaRPr lang="en-US" dirty="0" smtClean="0"/>
          </a:p>
          <a:p>
            <a:pPr marL="109728" indent="0" algn="just">
              <a:buNone/>
            </a:pPr>
            <a:r>
              <a:rPr lang="en-US" dirty="0" smtClean="0"/>
              <a:t>In </a:t>
            </a:r>
            <a:r>
              <a:rPr lang="en-US" dirty="0"/>
              <a:t>this manner, he is free from handling too much detail and from being brought into contact with large number of people. </a:t>
            </a:r>
            <a:endParaRPr lang="en-US" dirty="0" smtClean="0"/>
          </a:p>
          <a:p>
            <a:pPr marL="109728" indent="0">
              <a:buNone/>
            </a:pPr>
            <a:r>
              <a:rPr lang="en-US" dirty="0" smtClean="0"/>
              <a:t>Main </a:t>
            </a:r>
            <a:r>
              <a:rPr lang="en-US" dirty="0"/>
              <a:t>works to be done in each department are given in the chart with the designation of the head</a:t>
            </a:r>
            <a:r>
              <a:rPr lang="en-US" dirty="0" smtClean="0"/>
              <a:t>.</a:t>
            </a:r>
            <a:r>
              <a:rPr lang="ar-SA" dirty="0" smtClean="0"/>
              <a:t>.</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4</a:t>
            </a:fld>
            <a:endParaRPr lang="en-US"/>
          </a:p>
        </p:txBody>
      </p:sp>
    </p:spTree>
    <p:extLst>
      <p:ext uri="{BB962C8B-B14F-4D97-AF65-F5344CB8AC3E}">
        <p14:creationId xmlns:p14="http://schemas.microsoft.com/office/powerpoint/2010/main" val="261679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109728" indent="0">
              <a:buNone/>
            </a:pPr>
            <a:r>
              <a:rPr lang="en-US" b="1" dirty="0" smtClean="0"/>
              <a:t>(b) </a:t>
            </a:r>
            <a:r>
              <a:rPr lang="en-US" b="1" dirty="0"/>
              <a:t>For large industry. </a:t>
            </a:r>
            <a:r>
              <a:rPr lang="en-US" dirty="0"/>
              <a:t>A sample organization chart for a large concern is shown in the following figure. It may have necessary alterations to meet the requirements for a particular industry.</a:t>
            </a:r>
          </a:p>
          <a:p>
            <a:pPr marL="109728" indent="0">
              <a:buNone/>
            </a:pPr>
            <a:r>
              <a:rPr lang="en-US" dirty="0"/>
              <a:t>In this chart, the activities of the concern are divided into six main sections. Each having a head who is responsible to and is in direct contact with the managing director or general manager as the case may be</a:t>
            </a:r>
            <a:r>
              <a:rPr lang="en-US" dirty="0" smtClean="0"/>
              <a:t>.</a:t>
            </a:r>
          </a:p>
          <a:p>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a:t>
            </a:fld>
            <a:endParaRPr lang="en-US"/>
          </a:p>
        </p:txBody>
      </p:sp>
    </p:spTree>
    <p:extLst>
      <p:ext uri="{BB962C8B-B14F-4D97-AF65-F5344CB8AC3E}">
        <p14:creationId xmlns:p14="http://schemas.microsoft.com/office/powerpoint/2010/main" val="208700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2200" dirty="0"/>
              <a:t> Each sphere of the activity is fairly well designed and the risks of overlapping of activities are avoided. In very large organizations, there may be 2 or 3 sections under each general manager, who works under managing director. </a:t>
            </a:r>
          </a:p>
          <a:p>
            <a:pPr marL="109728" indent="0" algn="just">
              <a:buNone/>
            </a:pPr>
            <a:r>
              <a:rPr lang="en-US" sz="2200" dirty="0"/>
              <a:t>None of the chief official is required to make contact with large number of people.</a:t>
            </a:r>
          </a:p>
          <a:p>
            <a:pPr marL="109728" indent="0" algn="just">
              <a:buNone/>
            </a:pPr>
            <a:r>
              <a:rPr lang="en-US" sz="2200" dirty="0"/>
              <a:t>This does not mean that the heads </a:t>
            </a:r>
            <a:r>
              <a:rPr lang="en-US" sz="2200" dirty="0" smtClean="0"/>
              <a:t>are unapproachable.</a:t>
            </a:r>
          </a:p>
          <a:p>
            <a:pPr marL="109728" indent="0" algn="just">
              <a:buNone/>
            </a:pPr>
            <a:r>
              <a:rPr lang="en-US" sz="2200" dirty="0" smtClean="0"/>
              <a:t> </a:t>
            </a:r>
            <a:r>
              <a:rPr lang="en-US" sz="2200" dirty="0"/>
              <a:t>What does it mean that they do not waste time asking number of persons for information</a:t>
            </a:r>
          </a:p>
          <a:p>
            <a:endParaRPr lang="en-US" dirty="0"/>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6</a:t>
            </a:fld>
            <a:endParaRPr lang="en-US"/>
          </a:p>
        </p:txBody>
      </p:sp>
    </p:spTree>
    <p:extLst>
      <p:ext uri="{BB962C8B-B14F-4D97-AF65-F5344CB8AC3E}">
        <p14:creationId xmlns:p14="http://schemas.microsoft.com/office/powerpoint/2010/main" val="113041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which they can get from the planned sources? The scheme is designed to make use of the skill and the time of the officials to the best advantages and to free them from handling a mass of details.</a:t>
            </a:r>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7</a:t>
            </a:fld>
            <a:endParaRPr lang="en-US"/>
          </a:p>
        </p:txBody>
      </p:sp>
    </p:spTree>
    <p:extLst>
      <p:ext uri="{BB962C8B-B14F-4D97-AF65-F5344CB8AC3E}">
        <p14:creationId xmlns:p14="http://schemas.microsoft.com/office/powerpoint/2010/main" val="108485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08660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91BBA91-D9FC-47CC-913E-E61311D3F80C}" type="slidenum">
              <a:rPr lang="en-US" smtClean="0"/>
              <a:t>8</a:t>
            </a:fld>
            <a:endParaRPr lang="en-US"/>
          </a:p>
        </p:txBody>
      </p:sp>
    </p:spTree>
    <p:extLst>
      <p:ext uri="{BB962C8B-B14F-4D97-AF65-F5344CB8AC3E}">
        <p14:creationId xmlns:p14="http://schemas.microsoft.com/office/powerpoint/2010/main" val="88899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77200"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91BBA91-D9FC-47CC-913E-E61311D3F80C}" type="slidenum">
              <a:rPr lang="en-US" smtClean="0"/>
              <a:t>9</a:t>
            </a:fld>
            <a:endParaRPr lang="en-US"/>
          </a:p>
        </p:txBody>
      </p:sp>
      <p:sp>
        <p:nvSpPr>
          <p:cNvPr id="6" name="Rectangle 5"/>
          <p:cNvSpPr/>
          <p:nvPr/>
        </p:nvSpPr>
        <p:spPr>
          <a:xfrm>
            <a:off x="1752600" y="6019800"/>
            <a:ext cx="5410200" cy="369332"/>
          </a:xfrm>
          <a:prstGeom prst="rect">
            <a:avLst/>
          </a:prstGeom>
        </p:spPr>
        <p:txBody>
          <a:bodyPr wrap="square">
            <a:spAutoFit/>
          </a:bodyPr>
          <a:lstStyle/>
          <a:p>
            <a:r>
              <a:rPr lang="en-US" b="1" dirty="0"/>
              <a:t>Fig 12: Organization chart of large concern</a:t>
            </a:r>
            <a:endParaRPr lang="en-US" dirty="0"/>
          </a:p>
        </p:txBody>
      </p:sp>
    </p:spTree>
    <p:extLst>
      <p:ext uri="{BB962C8B-B14F-4D97-AF65-F5344CB8AC3E}">
        <p14:creationId xmlns:p14="http://schemas.microsoft.com/office/powerpoint/2010/main" val="1023972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TotalTime>
  <Words>656</Words>
  <Application>Microsoft Office PowerPoint</Application>
  <PresentationFormat>On-screen Show (4:3)</PresentationFormat>
  <Paragraphs>40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Industrial Engineering &amp; Management lesson(6)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Manegment lesson(6)</dc:title>
  <dc:creator>DR.Ahmed Saker 2o1O</dc:creator>
  <cp:lastModifiedBy>DR.Ahmed Saker 2o1O</cp:lastModifiedBy>
  <cp:revision>3</cp:revision>
  <dcterms:created xsi:type="dcterms:W3CDTF">2018-12-06T21:09:50Z</dcterms:created>
  <dcterms:modified xsi:type="dcterms:W3CDTF">2018-12-11T09:22:47Z</dcterms:modified>
</cp:coreProperties>
</file>